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83" r:id="rId4"/>
    <p:sldId id="302" r:id="rId6"/>
    <p:sldId id="299" r:id="rId7"/>
    <p:sldId id="291" r:id="rId8"/>
    <p:sldId id="284" r:id="rId9"/>
    <p:sldId id="290" r:id="rId10"/>
    <p:sldId id="285" r:id="rId11"/>
    <p:sldId id="300" r:id="rId12"/>
    <p:sldId id="308" r:id="rId13"/>
    <p:sldId id="303" r:id="rId14"/>
    <p:sldId id="301" r:id="rId15"/>
    <p:sldId id="321" r:id="rId16"/>
    <p:sldId id="322" r:id="rId17"/>
    <p:sldId id="309" r:id="rId18"/>
    <p:sldId id="305" r:id="rId19"/>
    <p:sldId id="306" r:id="rId20"/>
    <p:sldId id="289" r:id="rId21"/>
    <p:sldId id="297" r:id="rId22"/>
    <p:sldId id="323" r:id="rId23"/>
    <p:sldId id="335" r:id="rId24"/>
    <p:sldId id="324" r:id="rId25"/>
    <p:sldId id="325" r:id="rId26"/>
    <p:sldId id="296" r:id="rId27"/>
    <p:sldId id="310" r:id="rId28"/>
    <p:sldId id="298" r:id="rId29"/>
    <p:sldId id="26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618DE"/>
    <a:srgbClr val="6E1E90"/>
    <a:srgbClr val="4617DE"/>
    <a:srgbClr val="FE2E46"/>
    <a:srgbClr val="F04A23"/>
    <a:srgbClr val="FC2A49"/>
    <a:srgbClr val="EE482C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8"/>
    <p:restoredTop sz="94673"/>
  </p:normalViewPr>
  <p:slideViewPr>
    <p:cSldViewPr snapToGrid="0">
      <p:cViewPr varScale="1">
        <p:scale>
          <a:sx n="59" d="100"/>
          <a:sy n="59" d="100"/>
        </p:scale>
        <p:origin x="9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customXml" Target="../customXml/item3.xml"/><Relationship Id="rId35" Type="http://schemas.openxmlformats.org/officeDocument/2006/relationships/customXml" Target="../customXml/item2.xml"/><Relationship Id="rId34" Type="http://schemas.openxmlformats.org/officeDocument/2006/relationships/customXml" Target="../customXml/item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8758.000 4343.000 1183 0 0,'1.000'-6.000'2657'0'0,"0.000"-1.000"-2657"0"0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"/>
    </inkml:context>
    <inkml:brush xml:id="br0">
      <inkml:brushProperty name="width" value="0.1" units="cm"/>
      <inkml:brushProperty name="height" value="0.1" units="cm"/>
      <inkml:brushProperty name="color" value="#000000"/>
    </inkml:brush>
  </inkml:definitions>
  <inkml:trace contextRef="#ctx0" brushRef="#br0">22541.000 4514.000 8642 0 0,'0.000'0.000'0'0'0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 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 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5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15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9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28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400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2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9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7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FFC837"/>
          </a:solidFill>
          <a:uFillTx/>
          <a:latin typeface="Calibri Light" panose="020F0302020204030204"/>
          <a:ea typeface="Calibri Light" panose="020F0302020204030204"/>
          <a:cs typeface="Calibri Light" panose="020F0302020204030204"/>
          <a:sym typeface="Calibri Light" panose="020F0302020204030204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8.xml"/><Relationship Id="rId7" Type="http://schemas.openxmlformats.org/officeDocument/2006/relationships/image" Target="../media/image14.png"/><Relationship Id="rId6" Type="http://schemas.openxmlformats.org/officeDocument/2006/relationships/customXml" Target="../ink/ink1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0.xml"/><Relationship Id="rId7" Type="http://schemas.openxmlformats.org/officeDocument/2006/relationships/image" Target="../media/image14.png"/><Relationship Id="rId6" Type="http://schemas.openxmlformats.org/officeDocument/2006/relationships/customXml" Target="../ink/ink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2.xml"/><Relationship Id="rId7" Type="http://schemas.openxmlformats.org/officeDocument/2006/relationships/image" Target="../media/image14.png"/><Relationship Id="rId6" Type="http://schemas.openxmlformats.org/officeDocument/2006/relationships/customXml" Target="../ink/ink2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4.xml"/><Relationship Id="rId7" Type="http://schemas.openxmlformats.org/officeDocument/2006/relationships/image" Target="../media/image14.png"/><Relationship Id="rId6" Type="http://schemas.openxmlformats.org/officeDocument/2006/relationships/customXml" Target="../ink/ink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6.xml"/><Relationship Id="rId7" Type="http://schemas.openxmlformats.org/officeDocument/2006/relationships/image" Target="../media/image14.png"/><Relationship Id="rId6" Type="http://schemas.openxmlformats.org/officeDocument/2006/relationships/customXml" Target="../ink/ink2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8.xml"/><Relationship Id="rId7" Type="http://schemas.openxmlformats.org/officeDocument/2006/relationships/image" Target="../media/image14.png"/><Relationship Id="rId6" Type="http://schemas.openxmlformats.org/officeDocument/2006/relationships/customXml" Target="../ink/ink2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0.xml"/><Relationship Id="rId7" Type="http://schemas.openxmlformats.org/officeDocument/2006/relationships/image" Target="../media/image14.png"/><Relationship Id="rId6" Type="http://schemas.openxmlformats.org/officeDocument/2006/relationships/customXml" Target="../ink/ink2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2.xml"/><Relationship Id="rId7" Type="http://schemas.openxmlformats.org/officeDocument/2006/relationships/image" Target="../media/image14.png"/><Relationship Id="rId6" Type="http://schemas.openxmlformats.org/officeDocument/2006/relationships/customXml" Target="../ink/ink3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4.xml"/><Relationship Id="rId7" Type="http://schemas.openxmlformats.org/officeDocument/2006/relationships/image" Target="../media/image14.png"/><Relationship Id="rId6" Type="http://schemas.openxmlformats.org/officeDocument/2006/relationships/customXml" Target="../ink/ink3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6.xml"/><Relationship Id="rId7" Type="http://schemas.openxmlformats.org/officeDocument/2006/relationships/image" Target="../media/image14.png"/><Relationship Id="rId6" Type="http://schemas.openxmlformats.org/officeDocument/2006/relationships/customXml" Target="../ink/ink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s://huggingface.co/spaces/JumaRubea/model_visualization/tree/main" TargetMode="Externa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2.xml"/><Relationship Id="rId7" Type="http://schemas.openxmlformats.org/officeDocument/2006/relationships/image" Target="../media/image14.png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34.xml"/><Relationship Id="rId10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38.xml"/><Relationship Id="rId7" Type="http://schemas.openxmlformats.org/officeDocument/2006/relationships/image" Target="../media/image14.png"/><Relationship Id="rId6" Type="http://schemas.openxmlformats.org/officeDocument/2006/relationships/customXml" Target="../ink/ink3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0.xml"/><Relationship Id="rId7" Type="http://schemas.openxmlformats.org/officeDocument/2006/relationships/image" Target="../media/image14.png"/><Relationship Id="rId6" Type="http://schemas.openxmlformats.org/officeDocument/2006/relationships/customXml" Target="../ink/ink3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20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2.xml"/><Relationship Id="rId7" Type="http://schemas.openxmlformats.org/officeDocument/2006/relationships/image" Target="../media/image14.png"/><Relationship Id="rId6" Type="http://schemas.openxmlformats.org/officeDocument/2006/relationships/customXml" Target="../ink/ink4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4.xml"/><Relationship Id="rId7" Type="http://schemas.openxmlformats.org/officeDocument/2006/relationships/image" Target="../media/image14.png"/><Relationship Id="rId6" Type="http://schemas.openxmlformats.org/officeDocument/2006/relationships/customXml" Target="../ink/ink4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27.jpeg"/><Relationship Id="rId10" Type="http://schemas.openxmlformats.org/officeDocument/2006/relationships/image" Target="../media/image26.jpeg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6.xml"/><Relationship Id="rId7" Type="http://schemas.openxmlformats.org/officeDocument/2006/relationships/image" Target="../media/image14.png"/><Relationship Id="rId6" Type="http://schemas.openxmlformats.org/officeDocument/2006/relationships/customXml" Target="../ink/ink4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8.xml"/><Relationship Id="rId7" Type="http://schemas.openxmlformats.org/officeDocument/2006/relationships/image" Target="../media/image14.png"/><Relationship Id="rId6" Type="http://schemas.openxmlformats.org/officeDocument/2006/relationships/customXml" Target="../ink/ink4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50.xml"/><Relationship Id="rId7" Type="http://schemas.openxmlformats.org/officeDocument/2006/relationships/image" Target="../media/image14.png"/><Relationship Id="rId6" Type="http://schemas.openxmlformats.org/officeDocument/2006/relationships/customXml" Target="../ink/ink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4.xml"/><Relationship Id="rId7" Type="http://schemas.openxmlformats.org/officeDocument/2006/relationships/image" Target="../media/image14.png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6.xml"/><Relationship Id="rId7" Type="http://schemas.openxmlformats.org/officeDocument/2006/relationships/image" Target="../media/image14.png"/><Relationship Id="rId6" Type="http://schemas.openxmlformats.org/officeDocument/2006/relationships/customXml" Target="../ink/ink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8.xml"/><Relationship Id="rId7" Type="http://schemas.openxmlformats.org/officeDocument/2006/relationships/image" Target="../media/image14.png"/><Relationship Id="rId6" Type="http://schemas.openxmlformats.org/officeDocument/2006/relationships/customXml" Target="../ink/ink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0.xml"/><Relationship Id="rId7" Type="http://schemas.openxmlformats.org/officeDocument/2006/relationships/image" Target="../media/image14.png"/><Relationship Id="rId6" Type="http://schemas.openxmlformats.org/officeDocument/2006/relationships/customXml" Target="../ink/ink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4.xml"/><Relationship Id="rId10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2.xml"/><Relationship Id="rId7" Type="http://schemas.openxmlformats.org/officeDocument/2006/relationships/image" Target="../media/image14.png"/><Relationship Id="rId6" Type="http://schemas.openxmlformats.org/officeDocument/2006/relationships/customXml" Target="../ink/ink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4.xml"/><Relationship Id="rId7" Type="http://schemas.openxmlformats.org/officeDocument/2006/relationships/image" Target="../media/image14.png"/><Relationship Id="rId6" Type="http://schemas.openxmlformats.org/officeDocument/2006/relationships/customXml" Target="../ink/ink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hyperlink" Target="https://data.mendeley.com/datasets/m5kxdj7m36/1" TargetMode="Externa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customXml" Target="../ink/ink16.xml"/><Relationship Id="rId7" Type="http://schemas.openxmlformats.org/officeDocument/2006/relationships/image" Target="../media/image14.png"/><Relationship Id="rId6" Type="http://schemas.openxmlformats.org/officeDocument/2006/relationships/customXml" Target="../ink/ink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8" t="125" r="5881" b="35700"/>
          <a:stretch>
            <a:fillRect/>
          </a:stretch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 dirty="0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>
            <a:fillRect/>
          </a:stretch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891" y="2051146"/>
            <a:ext cx="4240770" cy="41171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6" name="A new generation…"/>
          <p:cNvSpPr txBox="1"/>
          <p:nvPr/>
        </p:nvSpPr>
        <p:spPr>
          <a:xfrm>
            <a:off x="4833971" y="3189874"/>
            <a:ext cx="7095597" cy="1292662"/>
          </a:xfrm>
          <a:prstGeom prst="rect">
            <a:avLst/>
          </a:prstGeom>
          <a:ln w="12700">
            <a:miter lim="400000"/>
          </a:ln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800" b="1" dirty="0"/>
              <a:t>Cervical</a:t>
            </a:r>
            <a:r>
              <a:rPr lang="en-US" sz="3850" b="1" dirty="0"/>
              <a:t> </a:t>
            </a:r>
            <a:r>
              <a:rPr lang="en-US" sz="3350" b="1" dirty="0"/>
              <a:t>Cancer</a:t>
            </a:r>
            <a:r>
              <a:rPr lang="en-US" sz="3850" b="1" dirty="0"/>
              <a:t> Segmentation</a:t>
            </a:r>
            <a:endParaRPr lang="en-US" sz="3850" b="1" dirty="0"/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endParaRPr lang="en-US" sz="3850" b="1" dirty="0">
              <a:latin typeface="Microsoft YaHei" panose="020B0503020204020204" charset="-122"/>
            </a:endParaRPr>
          </a:p>
        </p:txBody>
      </p:sp>
      <p:sp>
        <p:nvSpPr>
          <p:cNvPr id="5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531978" y="4587694"/>
            <a:ext cx="3397589" cy="2220421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solidFill>
                  <a:srgbClr val="FEFFFE"/>
                </a:solidFill>
                <a:latin typeface="Microsoft YaHei" panose="020B0503020204020204" charset="-122"/>
                <a:ea typeface="Microsoft YaHei" panose="020B0503020204020204" charset="-122"/>
              </a:rPr>
              <a:t>Members</a:t>
            </a:r>
            <a:r>
              <a:rPr lang="en-US" sz="1800" dirty="0">
                <a:solidFill>
                  <a:srgbClr val="FEFFFE"/>
                </a:solidFill>
                <a:latin typeface="Microsoft YaHei Light" panose="020B0502040204020203" charset="-122"/>
              </a:rPr>
              <a:t>:</a:t>
            </a:r>
            <a:endParaRPr lang="en-US" sz="1800" dirty="0">
              <a:solidFill>
                <a:srgbClr val="FEFFFE"/>
              </a:solidFill>
              <a:latin typeface="Microsoft YaHei Light" panose="020B0502040204020203" charset="-122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>
                <a:solidFill>
                  <a:srgbClr val="FEFFFE"/>
                </a:solidFill>
                <a:latin typeface="Microsoft YaHei Light" panose="020B0502040204020203" charset="-122"/>
              </a:rPr>
              <a:t>Juma Rubea</a:t>
            </a:r>
            <a:endParaRPr lang="en-US" sz="1800" dirty="0">
              <a:solidFill>
                <a:srgbClr val="FEFFFE"/>
              </a:solidFill>
              <a:latin typeface="Microsoft YaHei Light" panose="020B0502040204020203" charset="-122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 err="1">
                <a:solidFill>
                  <a:srgbClr val="FEFFFE"/>
                </a:solidFill>
                <a:latin typeface="Microsoft YaHei Light" panose="020B0502040204020203" charset="-122"/>
              </a:rPr>
              <a:t>Meman</a:t>
            </a:r>
            <a:r>
              <a:rPr lang="en-US" sz="1800" dirty="0">
                <a:solidFill>
                  <a:srgbClr val="FEFFFE"/>
                </a:solidFill>
                <a:latin typeface="Microsoft YaHei Light" panose="020B0502040204020203" charset="-122"/>
              </a:rPr>
              <a:t> Salam</a:t>
            </a:r>
            <a:endParaRPr lang="en-US" sz="1800" dirty="0">
              <a:solidFill>
                <a:srgbClr val="FEFFFE"/>
              </a:solidFill>
              <a:latin typeface="Microsoft YaHei Light" panose="020B0502040204020203" charset="-122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 err="1">
                <a:solidFill>
                  <a:srgbClr val="FEFFFE"/>
                </a:solidFill>
                <a:latin typeface="Microsoft YaHei Light" panose="020B0502040204020203" charset="-122"/>
              </a:rPr>
              <a:t>Soumana</a:t>
            </a:r>
            <a:r>
              <a:rPr lang="en-US" sz="1800" dirty="0">
                <a:solidFill>
                  <a:srgbClr val="FEFFFE"/>
                </a:solidFill>
                <a:latin typeface="Microsoft YaHei Light" panose="020B0502040204020203" charset="-122"/>
              </a:rPr>
              <a:t> Dama</a:t>
            </a:r>
            <a:endParaRPr lang="en-US" sz="1800" dirty="0">
              <a:solidFill>
                <a:srgbClr val="FEFFFE"/>
              </a:solidFill>
              <a:latin typeface="Microsoft YaHei Light" panose="020B0502040204020203" charset="-122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 err="1">
                <a:solidFill>
                  <a:srgbClr val="FEFFFE"/>
                </a:solidFill>
                <a:latin typeface="Microsoft YaHei Light" panose="020B0502040204020203" charset="-122"/>
              </a:rPr>
              <a:t>Plensia</a:t>
            </a:r>
            <a:r>
              <a:rPr lang="en-US" sz="1800" dirty="0">
                <a:solidFill>
                  <a:srgbClr val="FEFFFE"/>
                </a:solidFill>
                <a:latin typeface="Microsoft YaHei Light" panose="020B0502040204020203" charset="-122"/>
              </a:rPr>
              <a:t> Lukosi</a:t>
            </a:r>
            <a:endParaRPr lang="en-US" sz="1800" dirty="0">
              <a:solidFill>
                <a:srgbClr val="FEFFFE"/>
              </a:solidFill>
              <a:latin typeface="Microsoft YaHei Light" panose="020B0502040204020203" charset="-122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6521080" y="3780622"/>
            <a:ext cx="3867830" cy="859756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0" marR="0" indent="4572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0" marR="0" indent="9144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0" marR="0" indent="13716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0" marR="0" indent="182880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24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algn="l" hangingPunct="1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800" b="1" dirty="0">
                <a:solidFill>
                  <a:srgbClr val="FEFFFE"/>
                </a:solidFill>
                <a:latin typeface="Myriad Pro Semibold"/>
                <a:ea typeface="Merriweather Sans Light"/>
                <a:cs typeface="Merriweather Sans Light"/>
                <a:sym typeface="Merriweather Sans Light"/>
              </a:rPr>
              <a:t>Team:    </a:t>
            </a:r>
            <a:r>
              <a:rPr lang="en-US" sz="2800" b="1" dirty="0" err="1">
                <a:solidFill>
                  <a:srgbClr val="FEFFFE"/>
                </a:solidFill>
                <a:latin typeface="Myriad Pro Semibold"/>
                <a:ea typeface="Merriweather Sans Light"/>
                <a:cs typeface="Merriweather Sans Light"/>
                <a:sym typeface="Merriweather Sans Light"/>
              </a:rPr>
              <a:t>NeuroNest</a:t>
            </a:r>
            <a:endParaRPr lang="en-US" sz="2800" b="1" dirty="0">
              <a:solidFill>
                <a:srgbClr val="FEFFFE"/>
              </a:solidFill>
              <a:latin typeface="Myriad Pro Semibold"/>
              <a:ea typeface="Merriweather Sans Light"/>
              <a:cs typeface="Merriweather Sans Light"/>
              <a:sym typeface="Merriweather Sans Light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icrosoft YaHei" panose="020B0503020204020204" charset="-122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751975" y="2249738"/>
            <a:ext cx="6008053" cy="404315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algn="just"/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annotations were exported in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COCO format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which consists of segmentation masks and bounding boxes for each object of interest. This format was used to align with the Mask R-CNN model's expectations. 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This image shows exported data is in JSON file with coco tree structure.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Finally, images and corresponding coco annotations was uploaded in google drive for easiest access in training.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filename was updated to handle new location in the drive.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657" y="2249738"/>
            <a:ext cx="5170714" cy="4043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03394" y="6346654"/>
            <a:ext cx="18777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Coco file structure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 panose="020B0503020204020204" charset="-122"/>
                <a:ea typeface="Microsoft YaHei" panose="020B0503020204020204" charset="-122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634056" y="2105657"/>
            <a:ext cx="10941982" cy="455741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Selection : Mask R-CNN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Mask R-CNN is a deep learning framework designed for instance segmentation, enabling pixel-level precision in identifying and segmenting individual objects within an image. 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In our project, this framework is utilized to identify and segment objects such as lesions, light, and mucus separately, ensuring high accuracy and specificity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Why Mask R-CNN?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marR="0"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Instance Segmentation: It creates unique masks for each individual object.</a:t>
            </a:r>
            <a:endParaRPr lang="en-US" sz="20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Two-Stage Architecture: It combines region proposal (RPN) with pixel-level mask prediction.</a:t>
            </a:r>
            <a:endParaRPr lang="en-US" sz="20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Accuracy and Scalability: Highly accurate, adaptable to large datasets, and supports COCO format.</a:t>
            </a:r>
            <a:endParaRPr lang="en-US" sz="20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Pretrained Models: we load pre-trained weights and architecture of </a:t>
            </a:r>
            <a:r>
              <a:rPr lang="nb-NO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mask_rcnn_R_50_FPN_3x</a:t>
            </a:r>
            <a:r>
              <a:rPr lang="en-US" sz="20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Times New Roman" panose="02020603050405020304" pitchFamily="18" charset="0"/>
              </a:rPr>
              <a:t> from detectron2’s model zoo</a:t>
            </a:r>
            <a:endParaRPr lang="en-US" sz="20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 panose="020B0503020204020204" charset="-122"/>
                <a:ea typeface="Microsoft YaHei" panose="020B0503020204020204" charset="-122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634056" y="2105657"/>
            <a:ext cx="10941982" cy="455741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Training: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Training Environment: 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training process was conducted on Google </a:t>
            </a:r>
            <a:r>
              <a:rPr lang="en-US" sz="200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Colab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utilizing the GPU for faster computation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Inputs: 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Training and validation images were loaded directly from Google Drive together with their corresponding coco dataset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Training Setup: 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 maximum of 5000 iterations was set for training, with the initial learning rate was set to 0.00025, providing a balance between fast convergence and preventing overshooting of the loss function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 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Batch size of 128 images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Classes: 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model was configured to detect 3 classes: Lesion, Light, and Mucus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42107" y="1374161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 panose="020B0503020204020204" charset="-122"/>
                <a:ea typeface="Microsoft YaHei" panose="020B0503020204020204" charset="-122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634056" y="1953998"/>
            <a:ext cx="5821173" cy="47090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Training: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Metrics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: 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457200" lvl="1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Training metrics such as accuracy and loss decay were monitored and stored directly on Google Drive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Output: 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457200" lvl="1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Upon completion of training, the trained model (.</a:t>
            </a:r>
            <a:r>
              <a:rPr lang="en-US" sz="200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pth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file) and the corresponding configuration (.</a:t>
            </a:r>
            <a:r>
              <a:rPr lang="en-US" sz="200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yaml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file) were saved on Google Drive for further use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Training duration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: The model was trained in approximately 1 hour.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figure shows loss and accuracy trends in training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599" y="1953997"/>
            <a:ext cx="5676401" cy="47090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 panose="020B0503020204020204" charset="-122"/>
                <a:ea typeface="Microsoft YaHei" panose="020B0503020204020204" charset="-122"/>
              </a:rPr>
              <a:t>Model Evaluation and Hyperparameter Tuning 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634056" y="2105657"/>
            <a:ext cx="6496087" cy="4467384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Evaluation:</a:t>
            </a:r>
            <a:endParaRPr lang="en-US" sz="2000" b="1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Based on the metrics, the model performs well with an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accuracy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of approximately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0.95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and a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loss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of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0.13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</a:t>
            </a:r>
            <a:endParaRPr lang="en-US" sz="200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chart on the right reveals that most of the images were correctly predicted at higher iterations, with accuracy ranging from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0.8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to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0.97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</a:t>
            </a:r>
            <a:endParaRPr lang="en-US" sz="200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At these higher iterations, the loss for each class gradually decreases and typically falls between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0.1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and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0.6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which is an optimal result.</a:t>
            </a:r>
            <a:endParaRPr lang="en-US" sz="200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0143" y="2067402"/>
            <a:ext cx="5050955" cy="45755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Model Refinement and Testing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6269310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Hyperpara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meter Tuning: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learning rate 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adjusted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to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0.0002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while maintaining the maximum iteration (5000)and batch size, 128 images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model's performance on the unseen test images was evaluated using: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IoU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(Intersection over Union):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Assessed the overlap between predicted and ground truth masks. 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Dice Score: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Measured segmentation accuracy, especially useful for medical image analysis. 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Analysis shows that the model's predictions achieve an overlapping accuracy of over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0.68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when comparing the segmented objects with the ground truth.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t="6033" r="8124" b="2415"/>
          <a:stretch>
            <a:fillRect/>
          </a:stretch>
        </p:blipFill>
        <p:spPr>
          <a:xfrm>
            <a:off x="6890660" y="1975137"/>
            <a:ext cx="5299802" cy="452447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Evaluation Results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652650" y="2043018"/>
            <a:ext cx="6346864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The mean Dice score for all classes was 0.90, indicating that the predicted segmented classes overlap with the true labels by an average of 90%. The standard deviation of the Dice score was 0.3, which is within an optimal range.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On the other hand, the mean </a:t>
            </a:r>
            <a:r>
              <a:rPr lang="en-US" sz="200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IoU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for all classes was 0.78, suggesting that the predicted classes occasionally matched the true values with lower accuracy. And std of 0.28.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However, the model struggled to accurately predict certain classes due to factors such as a small dataset size, class imbalance, and the similar appearance of some classes, making them harder to distinguish.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t="6476" r="6919" b="5267"/>
          <a:stretch>
            <a:fillRect/>
          </a:stretch>
        </p:blipFill>
        <p:spPr>
          <a:xfrm>
            <a:off x="7228114" y="2056516"/>
            <a:ext cx="4604657" cy="43442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Deployment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Deployment: 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Deployed on Hugging Face Space. Found in this link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  <a:hlinkClick r:id="rId10"/>
              </a:rPr>
              <a:t>https://huggingface.co/spaces/JumaRubea/model_visualization/tree/main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Technology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: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Containerization on Docker for a portable and lightweight setup which ensured a consistent environment across systems and simplified scaling and maintenance.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838200" lvl="1" indent="-342900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API Development built with </a:t>
            </a:r>
            <a:r>
              <a:rPr lang="en-US" sz="200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FastAPI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for backend functionality.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Key Features: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838200" lvl="1" indent="-342900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Real-time inference capabilities.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838200" lvl="1" indent="-342900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RESTful API endpoints for smooth integration.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838200" lvl="1" indent="-342900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Efficient and scalable request handling.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420775"/>
            <a:ext cx="6252195" cy="524229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charset="-122"/>
                <a:ea typeface="+mj-lt"/>
                <a:cs typeface="+mj-lt"/>
              </a:rPr>
              <a:t>Concept note and implementation plan</a:t>
            </a:r>
            <a:endParaRPr lang="en-US" sz="2000" b="1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  <a:ea typeface="+mj-lt"/>
                <a:cs typeface="+mj-lt"/>
              </a:rPr>
              <a:t>Background</a:t>
            </a:r>
            <a:endParaRPr lang="en-US" sz="1500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  <a:ea typeface="+mj-lt"/>
                <a:cs typeface="+mj-lt"/>
              </a:rPr>
              <a:t>Objectives</a:t>
            </a:r>
            <a:endParaRPr lang="en-US" sz="1500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  <a:ea typeface="+mj-lt"/>
                <a:cs typeface="+mj-lt"/>
              </a:rPr>
              <a:t>SDG Relation</a:t>
            </a:r>
            <a:endParaRPr lang="en-US" sz="1500" dirty="0">
              <a:latin typeface="Microsoft YaHei Light" panose="020B0502040204020203" charset="-122"/>
              <a:ea typeface="+mj-lt"/>
              <a:cs typeface="+mj-lt"/>
            </a:endParaRP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charset="-122"/>
                <a:ea typeface="+mj-lt"/>
                <a:cs typeface="+mj-lt"/>
              </a:rPr>
              <a:t>Data</a:t>
            </a:r>
            <a:endParaRPr lang="en-US" sz="2000" b="1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  <a:ea typeface="+mj-lt"/>
                <a:cs typeface="+mj-lt"/>
              </a:rPr>
              <a:t>Data Collection and Pre-processing</a:t>
            </a:r>
            <a:endParaRPr lang="en-US" sz="1500" dirty="0">
              <a:latin typeface="Microsoft YaHei Light" panose="020B0502040204020203" charset="-122"/>
              <a:ea typeface="+mj-lt"/>
              <a:cs typeface="+mj-lt"/>
            </a:endParaRP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  <a:ea typeface="+mj-lt"/>
                <a:cs typeface="+mj-lt"/>
              </a:rPr>
              <a:t>Exploratory Data Analysis and Feature Engineering</a:t>
            </a:r>
            <a:endParaRPr lang="en-US" sz="1500" dirty="0">
              <a:latin typeface="Microsoft YaHei Light" panose="020B0502040204020203" charset="-122"/>
              <a:ea typeface="+mj-lt"/>
              <a:cs typeface="+mj-l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latin typeface="Microsoft YaHei Light" panose="020B0502040204020203" charset="-122"/>
              </a:rPr>
              <a:t>Model</a:t>
            </a:r>
            <a:endParaRPr lang="en-US" sz="2000" b="1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</a:rPr>
              <a:t>Model Selection and Training</a:t>
            </a:r>
            <a:endParaRPr lang="en-US" sz="15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</a:rPr>
              <a:t>Model Evaluation and Hyperparameter Tuning</a:t>
            </a:r>
            <a:endParaRPr lang="en-US" sz="15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</a:rPr>
              <a:t>Model Refinement and Testing</a:t>
            </a:r>
            <a:endParaRPr lang="en-US" sz="1500" dirty="0">
              <a:latin typeface="Microsoft YaHei Light" panose="020B0502040204020203" charset="-122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b="1" dirty="0">
                <a:latin typeface="Microsoft YaHei Light" panose="020B0502040204020203" charset="-122"/>
              </a:rPr>
              <a:t>Results</a:t>
            </a:r>
            <a:endParaRPr lang="en-US" sz="1800" b="1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</a:rPr>
              <a:t>Evaluation Results</a:t>
            </a:r>
            <a:endParaRPr lang="en-US" sz="15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</a:rPr>
              <a:t>Deployment</a:t>
            </a:r>
            <a:endParaRPr lang="en-US" sz="1500" dirty="0">
              <a:latin typeface="Microsoft YaHei Light" panose="020B0502040204020203" charset="-122"/>
            </a:endParaRP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500" dirty="0">
                <a:latin typeface="Microsoft YaHei Light" panose="020B0502040204020203" charset="-122"/>
              </a:rPr>
              <a:t>Future Work</a:t>
            </a:r>
            <a:endParaRPr lang="en-US" sz="1500" dirty="0">
              <a:latin typeface="Microsoft YaHei Light" panose="020B0502040204020203" charset="-122"/>
            </a:endParaRP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899765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Outline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pic>
        <p:nvPicPr>
          <p:cNvPr id="4" name="Picture 4" descr="Picture 4"/>
          <p:cNvPicPr>
            <a:picLocks noChangeAspect="1"/>
          </p:cNvPicPr>
          <p:nvPr/>
        </p:nvPicPr>
        <p:blipFill>
          <a:blip r:embed="rId10"/>
          <a:srcRect l="4040" t="1442" r="5947" b="2065"/>
          <a:stretch>
            <a:fillRect/>
          </a:stretch>
        </p:blipFill>
        <p:spPr>
          <a:xfrm>
            <a:off x="7064118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Deployment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840" y="2249805"/>
            <a:ext cx="10747375" cy="3804285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Frontend Development Overview: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Developed using React.js, a popular frontend library.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Designed for a user-friendly and interactive interface.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Key Features: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Streamlined User Workflow: Simplified image upload, processing, and result visualization.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Responsive Design: Works seamlessly on desktops, tablets, and mobile devices.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Dynamic Components: Real-time updates to reflect model outputs.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190294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Deployment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556895" y="1922780"/>
            <a:ext cx="7499985" cy="1237615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An overview of the website through this link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https://neuronest-app.onrender.com/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6490" y="2760345"/>
            <a:ext cx="7266940" cy="37122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Deployment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8587967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Backend Development Overview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Backend built using Django, a robust Python web framework.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Acts as the bridge between the React frontend and the deployed model.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Key Features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Integration: Communicates with the Hugging Face API for inference.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Secure Data Handling: Processes image uploads and ensures data security.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RESTful API: Efficient endpoints for frontend-backend communication.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06033" y="9432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Deployment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8587967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9" y="1992086"/>
            <a:ext cx="4814206" cy="45937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8366" y="1609438"/>
            <a:ext cx="18614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sym typeface="Calibri" panose="020F0502020204030204"/>
              </a:rPr>
              <a:t>Input Image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sym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56" y="1992085"/>
            <a:ext cx="5017357" cy="46674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21486" y="1615860"/>
            <a:ext cx="24710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charset="-122"/>
                <a:ea typeface="Microsoft YaHei" panose="020B0503020204020204" charset="-122"/>
                <a:sym typeface="Calibri" panose="020F0502020204030204"/>
              </a:rPr>
              <a:t>Segmented Image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charset="-122"/>
              <a:ea typeface="Microsoft YaHei" panose="020B050302020402020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Future Work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fontScale="250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Technical Enhancements</a:t>
            </a:r>
            <a:endParaRPr lang="en-US" sz="8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Dataset Expansion 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Increase diversity of training samples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Include more edge cases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Enhance representation of challenging scenarios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Collect data from multiple medical facilities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r>
              <a:rPr lang="en-US" sz="8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Model Optimization</a:t>
            </a:r>
            <a:endParaRPr lang="en-US" sz="8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Enhance computational efficiency 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Reduce inference time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Optimize memory usage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Develop real-time processing capabilities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Future Work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fontScale="250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r>
              <a:rPr lang="en-US" sz="8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Clinical Integration</a:t>
            </a:r>
            <a:endParaRPr lang="en-US" sz="8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Comprehensive clinical validation 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Multi-center trials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Performance verification in real clinical settings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Comparison with expert diagnoses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Medical professional feedback integration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Development of training protocols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r>
              <a:rPr lang="en-US" sz="8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System Scalability</a:t>
            </a:r>
            <a:endParaRPr lang="en-US" sz="8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Cloud infrastructure optimization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Load balancing implementation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8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Performance monitoring system</a:t>
            </a:r>
            <a:endParaRPr lang="en-US" sz="8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Automated quality checks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References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Yu, H., Fan, Y., Ma, H., Zhang, H., Cao, C., Yu, X., . . . Liu, Y. (2022, August 3). Segmentation of the cervical lesion region in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colposcopic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images based on deep learning. Retrieved November 1, 2024 from Frontiers: https://www.frontiersin.org/journals/oncology/articles/10.3389/fonc.2022.952847/ful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Chena, J., &amp; Massa, F. (2019). </a:t>
            </a:r>
            <a:r>
              <a:rPr lang="en-US" sz="2000" b="0" i="1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facebookresearch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 Retrieved from GitHub: https://github.com/facebookresearch/maskrcnn-benchmark 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He, K.,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Gkioxari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G.,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Dollár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P., &amp;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Girshick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R. B. (n.d.). </a:t>
            </a:r>
            <a:r>
              <a:rPr lang="en-US" sz="2000" b="0" i="1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Computer Vision and Pattern Recognition: Mask R-CNN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 Retrieved from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arxiv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: https://arxiv.org/abs/1703.06870 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"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Kalbhor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, Madhura; Shinde, Swati Vijay (2023), “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Malhari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Dataset”, Mendeley Data, V1,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doi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: 10.17632/m5kxdj7m36.1“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SkyConnect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 (2024, January 01). SEVIA – AI Cancer Screening Solution by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SkyConnect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 Retrieved November 8, 2024 from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SkyConnect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: https://skyconnect.co.tz/sevia/</a:t>
            </a:r>
            <a:endParaRPr lang="en-US" sz="2000" b="0" i="0" u="none" strike="noStrike" baseline="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4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 panose="020B0503020204020204" charset="-122"/>
              </a:rPr>
              <a:t>Thank you!</a:t>
            </a:r>
            <a:endParaRPr lang="en-US" b="1">
              <a:latin typeface="Microsoft YaHei" panose="020B0503020204020204" charset="-122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910616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Background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461655" y="1490454"/>
            <a:ext cx="6918860" cy="4942286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fontScale="850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Cervical cancer is one of the leading causes of cancer-related deaths among women worldwide.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WHO ranking it as the 8</a:t>
            </a:r>
            <a:r>
              <a:rPr lang="en-US" sz="2000" baseline="30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most common cancer globally and the 4</a:t>
            </a:r>
            <a:r>
              <a:rPr lang="en-US" sz="2000" baseline="30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most common among women.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In 2022 alone, approximately 660,000 new cases and 350,000 deaths were reported, 94% of which were attributed to cervical cancer, as shown in the chart.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Current challenges that highlight the urgent need for innovative solutions: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Limited access to screening in low-resource settings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Late Diagnosis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lvl="1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Inadequate Prevention Measures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Early detection through precise segmentation can save lives and reduce healthcare burdens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Need for accurate, automated and effective diagnostic tools.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58" y="1610197"/>
            <a:ext cx="4691742" cy="47609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90314" y="6374637"/>
            <a:ext cx="250371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200" dirty="0">
                <a:solidFill>
                  <a:srgbClr val="000000"/>
                </a:solidFill>
              </a:rPr>
              <a:t>Data from </a:t>
            </a:r>
            <a:r>
              <a:rPr lang="en-US" sz="1200" dirty="0" err="1">
                <a:solidFill>
                  <a:srgbClr val="000000"/>
                </a:solidFill>
              </a:rPr>
              <a:t>WorldCancerResearchFund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Objectives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9"/>
            <a:ext cx="10808653" cy="3476148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marR="0" lvl="0" indent="0" algn="just">
              <a:lnSpc>
                <a:spcPct val="150000"/>
              </a:lnSpc>
              <a:buNone/>
            </a:pPr>
            <a:r>
              <a:rPr lang="en-US" sz="2000" b="1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Primary Goal: </a:t>
            </a:r>
            <a:endParaRPr lang="en-US" sz="2000" b="1" kern="1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Develop a deep learning model capable of accurately segmenting cervical lesions in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colposcopic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 images.</a:t>
            </a:r>
            <a:endParaRPr lang="en-US" sz="2000" kern="1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Contribute to the early detection and reduction of cervical cancer mortality rates.</a:t>
            </a:r>
            <a:endParaRPr lang="en-US" sz="2000" kern="1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Create a robust solution suitable for low-resource clinical environments.</a:t>
            </a:r>
            <a:endParaRPr lang="en-US" sz="2000" kern="1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Reduce the impact of artifacts (blood, mucus, lighting) on model performance.</a:t>
            </a:r>
            <a:endParaRPr lang="en-US" sz="2000" kern="1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000" kern="1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Help medical doctor and medical researchers to easily detect cervical cancer.</a:t>
            </a:r>
            <a:endParaRPr lang="en-US" sz="2000" kern="100" dirty="0">
              <a:solidFill>
                <a:srgbClr val="000000"/>
              </a:solidFill>
              <a:effectLst/>
              <a:latin typeface="Microsoft YaHei Light" panose="020B0502040204020203" charset="-122"/>
              <a:ea typeface="Microsoft YaHei Light" panose="020B0502040204020203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SDG Relation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751975" y="2249737"/>
            <a:ext cx="6508796" cy="3874832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algn="just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Aligns with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SDG 3: Good Health and Well-Being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Calibri" panose="020F0502020204030204"/>
              <a:cs typeface="Calibri" panose="020F0502020204030204"/>
            </a:endParaRPr>
          </a:p>
          <a:p>
            <a:pPr algn="just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By improving the detection of cervical cancer, this project has the potential to: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Calibri" panose="020F0502020204030204"/>
              <a:cs typeface="Calibri" panose="020F0502020204030204"/>
            </a:endParaRPr>
          </a:p>
          <a:p>
            <a:pPr lvl="1" algn="just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Reduce mortality rates associated with the disease and enhance early treatment effectiveness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Calibri" panose="020F0502020204030204"/>
              <a:cs typeface="Calibri" panose="020F0502020204030204"/>
            </a:endParaRPr>
          </a:p>
          <a:p>
            <a:pPr lvl="1" algn="just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Improving access to diagnostic tools.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Calibri" panose="020F0502020204030204"/>
              <a:cs typeface="Calibri" panose="020F0502020204030204"/>
            </a:endParaRPr>
          </a:p>
          <a:p>
            <a:pPr lvl="1" algn="just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Supporting better health outcomes by providing early detection and timely diagnosis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Calibri" panose="020F0502020204030204"/>
              <a:cs typeface="Calibri" panose="020F0502020204030204"/>
            </a:endParaRPr>
          </a:p>
          <a:p>
            <a:pPr lvl="1" algn="just" hangingPunct="1"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Calibri" panose="020F0502020204030204"/>
                <a:cs typeface="Calibri" panose="020F0502020204030204"/>
              </a:rPr>
              <a:t>Making screening more accessible in regions with resource-limited settings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05" y="1739905"/>
            <a:ext cx="4384664" cy="4384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4081" y="6248225"/>
            <a:ext cx="521726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 Light" panose="020B0502040204020203" charset="-122"/>
                <a:ea typeface="Microsoft YaHei Light" panose="020B0502040204020203" charset="-122"/>
                <a:sym typeface="Calibri" panose="020F0502020204030204"/>
              </a:rPr>
              <a:t>Source: https://virchowprize.org/prize-sdgs/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 Light" panose="020B0502040204020203" charset="-122"/>
              <a:ea typeface="Microsoft YaHei Light" panose="020B0502040204020203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3" name="Rectangle"/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8" name="Title 1"/>
          <p:cNvSpPr txBox="1"/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 panose="020B0503020204020204" charset="-122"/>
                <a:ea typeface="Microsoft YaHei" panose="020B0503020204020204" charset="-122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 hangingPunct="1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erriweather Sans Regular ExtraBold"/>
                <a:cs typeface="Merriweather Sans Regular ExtraBold"/>
              </a:rPr>
              <a:t>Data Collection</a:t>
            </a:r>
            <a:endParaRPr lang="en-US" sz="3350" b="1" dirty="0">
              <a:solidFill>
                <a:srgbClr val="383838"/>
              </a:solidFill>
              <a:latin typeface="Microsoft YaHei" panose="020B0503020204020204" charset="-122"/>
              <a:ea typeface="Merriweather Sans Regular ExtraBold"/>
              <a:cs typeface="Merriweather Sans Regular ExtraBold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fontScale="925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Dataset Overview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Project utilizes </a:t>
            </a:r>
            <a:r>
              <a:rPr lang="en-US" sz="2000" kern="100" dirty="0" err="1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colposcopic</a:t>
            </a:r>
            <a:r>
              <a:rPr lang="en-US" sz="2000" kern="100" dirty="0">
                <a:solidFill>
                  <a:srgbClr val="000000"/>
                </a:solidFill>
                <a:effectLst/>
                <a:latin typeface="Microsoft YaHei Light" panose="020B0502040204020203" charset="-122"/>
                <a:ea typeface="Microsoft YaHei Light" panose="020B0502040204020203" charset="-122"/>
                <a:cs typeface="Arial" panose="020B0604020202020204" pitchFamily="34" charset="0"/>
              </a:rPr>
              <a:t> images from </a:t>
            </a:r>
            <a:r>
              <a:rPr lang="en-US" sz="2000" dirty="0">
                <a:solidFill>
                  <a:srgbClr val="4618DE"/>
                </a:solidFill>
                <a:effectLst/>
                <a:latin typeface="Segoe UI" panose="020B0502040204020203" pitchFamily="34" charset="0"/>
                <a:hlinkClick r:id="rId10"/>
              </a:rPr>
              <a:t>https://data.mendeley.com/datasets/m5kxdj7m36/1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Contains 150 high-resolution colposcopy images.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Dataset has RGB-type images with variations in size and format.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It comes with directory categorizations CIN1, CIN2 and CIN3 which refers to the level of severity.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Processing Workflow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Download images and organize them into a single directory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Remove blurred and corrupted images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Rename images  for consistency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Manually annotating using COCO-annotator tool.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5" name="Picture 14" descr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6" name="pasted-movie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pic>
          <p:nvPicPr>
            <p:cNvPr id="17" name="pasted-movie.png"/>
            <p:cNvPicPr>
              <a:picLocks noChangeAspect="1"/>
            </p:cNvPicPr>
            <p:nvPr/>
          </p:nvPicPr>
          <p:blipFill>
            <a:blip r:embed="rId5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0" name="Ink 19"/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7"/>
            </p:blipFill>
            <p:spPr>
              <a:xfrm>
                <a:off x="9907437" y="716254"/>
                <a:ext cx="13252" cy="13252"/>
              </a:xfrm>
              <a:prstGeom prst="rect"/>
            </p:spPr>
          </p:pic>
        </mc:Fallback>
      </mc:AlternateContent>
      <p:sp>
        <p:nvSpPr>
          <p:cNvPr id="22" name="Rectangle"/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/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3" name="Ink 22"/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9"/>
            </p:blipFill>
            <p:spPr>
              <a:xfrm>
                <a:off x="1100137" y="565105"/>
                <a:ext cx="13252" cy="13252"/>
              </a:xfrm>
              <a:prstGeom prst="rect"/>
            </p:spPr>
          </p:pic>
        </mc:Fallback>
      </mc:AlternateContent>
      <p:sp>
        <p:nvSpPr>
          <p:cNvPr id="8" name="Title 1"/>
          <p:cNvSpPr txBox="1"/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defTabSz="795655">
              <a:defRPr sz="3395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 panose="020B0503020204020204" charset="-122"/>
                <a:ea typeface="Microsoft YaHei" panose="020B0503020204020204" charset="-122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461654" y="2249738"/>
            <a:ext cx="7789717" cy="4249877"/>
          </a:xfrm>
          <a:prstGeom prst="rect">
            <a:avLst/>
          </a:prstGeom>
          <a:ln w="12700">
            <a:miter lim="400000"/>
          </a:ln>
        </p:spPr>
        <p:txBody>
          <a:bodyPr lIns="45719" tIns="45720" rIns="45719" bIns="45720" anchor="t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 panose="020F0502020204030204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Dataset distributed into two groups: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train images (0.8) 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and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validation images (0.2).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Dataset Preparation: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Mask RCNN model compatible with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COCO dataset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We used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COCO annotator tool 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to mark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Lesions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in the images as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ROI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. 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/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Light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Mucus</a:t>
            </a: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 were also annotated to make model differentiate with Lesion 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Challenges Identified</a:t>
            </a:r>
            <a:endParaRPr lang="en-US" sz="2000" b="1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Presence of artifacts (light reflections, mucus)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Need for medical expertise in labeling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Varying image sizes and resolutions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Microsoft YaHei Light" panose="020B0502040204020203" charset="-122"/>
                <a:ea typeface="Microsoft YaHei Light" panose="020B0502040204020203" charset="-122"/>
              </a:rPr>
              <a:t>Complex annotation requirements</a:t>
            </a:r>
            <a:endParaRPr lang="en-US" sz="2000" dirty="0">
              <a:solidFill>
                <a:srgbClr val="000000"/>
              </a:solidFill>
              <a:latin typeface="Microsoft YaHei Light" panose="020B0502040204020203" charset="-122"/>
              <a:ea typeface="Microsoft YaHei Light" panose="020B0502040204020203" charset="-122"/>
            </a:endParaRPr>
          </a:p>
        </p:txBody>
      </p:sp>
      <p:pic>
        <p:nvPicPr>
          <p:cNvPr id="3" name="image12.png"/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8396928" y="2249738"/>
            <a:ext cx="3815885" cy="38920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37701" y="6305205"/>
            <a:ext cx="334341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Annotated image with lesion and light</a:t>
            </a:r>
            <a:endParaRPr kumimoji="0" 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_Flow_SignoffStatus xmlns="6259e846-8b77-4076-b7b3-191dee427045" xsi:nil="true"/>
    <lcf76f155ced4ddcb4097134ff3c332f xmlns="6259e846-8b77-4076-b7b3-191dee427045">
      <Terms xmlns="http://schemas.microsoft.com/office/infopath/2007/PartnerControls"/>
    </lcf76f155ced4ddcb4097134ff3c332f>
    <Time xmlns="6259e846-8b77-4076-b7b3-191dee42704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2449C5-8A7C-4DDF-8BBD-9834F5F8D2B3}">
  <ds:schemaRefs/>
</ds:datastoreItem>
</file>

<file path=customXml/itemProps2.xml><?xml version="1.0" encoding="utf-8"?>
<ds:datastoreItem xmlns:ds="http://schemas.openxmlformats.org/officeDocument/2006/customXml" ds:itemID="{E2FFB1A3-86F8-4D83-B399-9B6D5E293CEC}">
  <ds:schemaRefs/>
</ds:datastoreItem>
</file>

<file path=customXml/itemProps3.xml><?xml version="1.0" encoding="utf-8"?>
<ds:datastoreItem xmlns:ds="http://schemas.openxmlformats.org/officeDocument/2006/customXml" ds:itemID="{99D364B0-78B0-476C-8AE4-D55ADBE15DF7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10101</Words>
  <Application>WPS Presentation</Application>
  <PresentationFormat>Widescreen</PresentationFormat>
  <Paragraphs>247</Paragraphs>
  <Slides>27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Calibri Light</vt:lpstr>
      <vt:lpstr>Arial</vt:lpstr>
      <vt:lpstr>Helvetica Neue Thin</vt:lpstr>
      <vt:lpstr>Segoe Print</vt:lpstr>
      <vt:lpstr>Myriad Pro Semibold</vt:lpstr>
      <vt:lpstr>Microsoft YaHei</vt:lpstr>
      <vt:lpstr>Merriweather Sans Light</vt:lpstr>
      <vt:lpstr>Microsoft YaHei Light</vt:lpstr>
      <vt:lpstr>Courier New</vt:lpstr>
      <vt:lpstr>Merriweather Sans Regular</vt:lpstr>
      <vt:lpstr>Merriweather Sans Regular ExtraBold</vt:lpstr>
      <vt:lpstr>Segoe UI</vt:lpstr>
      <vt:lpstr>Arial Unicode MS</vt:lpstr>
      <vt:lpstr>Times New Roman</vt:lpstr>
      <vt:lpstr>frontiertech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Juma Rubea Waziri</dc:creator>
  <cp:lastModifiedBy>admin</cp:lastModifiedBy>
  <cp:revision>32</cp:revision>
  <dcterms:created xsi:type="dcterms:W3CDTF">2025-01-06T10:20:14Z</dcterms:created>
  <dcterms:modified xsi:type="dcterms:W3CDTF">2025-01-06T10:30:12Z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  <property fmtid="{D5CDD505-2E9C-101B-9397-08002B2CF9AE}" pid="4" name="Order">
    <vt:r8>381800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  <property fmtid="{D5CDD505-2E9C-101B-9397-08002B2CF9AE}" pid="13" name="ICV">
    <vt:lpwstr>C794A7196E3D4B7FAF1C3688B48C21CA_12</vt:lpwstr>
  </property>
  <property fmtid="{D5CDD505-2E9C-101B-9397-08002B2CF9AE}" pid="14" name="KSOProductBuildVer">
    <vt:lpwstr>1033-12.2.0.18638</vt:lpwstr>
  </property>
</Properties>
</file>